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97" r:id="rId3"/>
    <p:sldId id="298" r:id="rId4"/>
    <p:sldId id="299" r:id="rId5"/>
    <p:sldId id="269" r:id="rId6"/>
    <p:sldId id="313" r:id="rId7"/>
    <p:sldId id="314" r:id="rId8"/>
    <p:sldId id="315" r:id="rId9"/>
    <p:sldId id="316" r:id="rId10"/>
    <p:sldId id="317" r:id="rId11"/>
    <p:sldId id="321" r:id="rId12"/>
    <p:sldId id="319" r:id="rId13"/>
    <p:sldId id="320" r:id="rId14"/>
    <p:sldId id="322" r:id="rId15"/>
    <p:sldId id="323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55D7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6092" autoAdjust="0"/>
  </p:normalViewPr>
  <p:slideViewPr>
    <p:cSldViewPr>
      <p:cViewPr varScale="1"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76448-E2CC-402C-BDF2-9252CDA0C735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9AEB4-945E-41C0-A384-F721939C3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3FDF3-2A64-4E53-8912-15BBAA29B2C0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6EA2E-7FD4-4217-828C-965A38DFDF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4541B-DDA4-4D0E-87EB-A44064002970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C73DE-8C6B-49DA-86E0-9A5057A2EF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D433A-EA58-4F6B-9A76-2CBB995698E3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00B8A-111E-47E5-999C-9B004B9ECC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A1F82-6717-47E5-92C7-B32100808EB4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3FEA9-F105-4383-98BA-F484D40FDF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19C4A-88C6-4B71-A7AF-FB4D88CE9B35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1B614-1B2A-458F-96EC-807463CE5A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10A06-6381-43AA-A58A-890AC11A0BC4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62855-072E-43E8-9293-AF4CC5F42F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90577-1968-4467-A22E-DDDB3551FE88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95C83-57D7-491A-902C-2494370DB9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18D5F-B283-468E-B033-7EE59541A23A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EAC19-F2B4-4DDF-8759-617F26802E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181CD-C6A5-4E20-BBF3-81EFE8FFA712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51367-0512-4741-976B-CF081D5F34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DB22E-6F13-482A-91AF-9D66994F1DA2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192F5-BEAE-4B2A-8F34-B67B51B0F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C34D96-6E91-4C28-B7E5-CFCB4D0F40A3}" type="datetimeFigureOut">
              <a:rPr lang="ru-RU"/>
              <a:pPr>
                <a:defRPr/>
              </a:pPr>
              <a:t>01.01.2009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782256-86C1-4A26-8625-B0160C927F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39" name="Picture 2" descr="C:\Users\Admin\Desktop\заливка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8" descr="C:\Users\Admin\Desktop\олимпионик\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357188"/>
            <a:ext cx="3000375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Заголовок 1"/>
          <p:cNvSpPr txBox="1">
            <a:spLocks/>
          </p:cNvSpPr>
          <p:nvPr/>
        </p:nvSpPr>
        <p:spPr bwMode="auto">
          <a:xfrm>
            <a:off x="3571868" y="857232"/>
            <a:ext cx="4786346" cy="3857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endParaRPr lang="ru-RU" sz="36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4342" name="Заголовок 1"/>
          <p:cNvSpPr txBox="1">
            <a:spLocks/>
          </p:cNvSpPr>
          <p:nvPr/>
        </p:nvSpPr>
        <p:spPr bwMode="auto">
          <a:xfrm>
            <a:off x="1571604" y="3357563"/>
            <a:ext cx="7202509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700" b="1" i="1" dirty="0" smtClean="0">
                <a:solidFill>
                  <a:srgbClr val="002060"/>
                </a:solidFill>
                <a:latin typeface="Calibri" pitchFamily="34" charset="0"/>
              </a:rPr>
              <a:t>Презентация Основной образовательной программы МБДОУ №9</a:t>
            </a:r>
            <a:endParaRPr lang="ru-RU" sz="2700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28662" y="5143513"/>
            <a:ext cx="7286676" cy="1071570"/>
          </a:xfrm>
          <a:prstGeom prst="rect">
            <a:avLst/>
          </a:prstGeom>
          <a:noFill/>
        </p:spPr>
        <p:txBody>
          <a:bodyPr anchor="ctr">
            <a:normAutofit fontScale="97500"/>
          </a:bodyPr>
          <a:lstStyle/>
          <a:p>
            <a:pPr lvl="0" algn="ctr"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Информация для родителей </a:t>
            </a:r>
          </a:p>
          <a:p>
            <a:pPr lvl="0" algn="ctr"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 </a:t>
            </a:r>
          </a:p>
          <a:p>
            <a:pPr lvl="0" algn="ctr">
              <a:defRPr/>
            </a:pPr>
            <a:r>
              <a:rPr lang="ru-RU" sz="20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воспитанников </a:t>
            </a:r>
            <a:r>
              <a:rPr lang="ru-RU" sz="2000" b="1" i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)</a:t>
            </a:r>
            <a:endParaRPr lang="ru-RU" sz="20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C:\Users\Admin\Desktop\олимпионик\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66"/>
            <a:ext cx="3000375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286116" y="928670"/>
            <a:ext cx="52864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№9 комбинированного вида» 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Авиастроительного района города Казани  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</a:t>
            </a:r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Цель: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785926"/>
            <a:ext cx="84296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Развтие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познавательных интересов и познавательных способностей детей, которые можно подразделить на сенсорные, интеллектуально-познавательные и интеллектуально-творческие.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интересов детей, любознательности и познавательной мотивации.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познавательных действий, становление сознания.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воображения и творческой активности.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малой родине и Отечестве, представлений о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ценностях народа, об отечественных традициях и праздниках.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планете Земля как общем доме людей, об особенностях её природы, многообразии стран и народов.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835824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Достижение целей формирования интереса к эстетической стороне окружающей действительности, удовлетворение потребности детей в самовыражении.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Становление эстетического отношения к окружающему миру.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элементарных представлений о видах искусства.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Восприятие музыки, художественной литературы, фольклора.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Стимулирование сопереживания персонажам художественных произведений.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307695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«Художественно-эстетическое развитие»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4316" y="1357298"/>
            <a:ext cx="8001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428736"/>
            <a:ext cx="84296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Коррекционно-развивающая работа с детьми с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органиченными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возможностями здоровья проводится в соответствии с адаптированной основной образовательной программой для дошкольников с тяжелыми нарушениями речи разработана учителями-логопедами МБДОУ «Детский сад № 9 комбинированного вида». Программа обеспечивает образовательную деятельность в группах комбинированной направленности в соответствии с образовательной программой дошкольного учреждения. Программа содержит материал для организации коррекционно-развивающей деятельности для детей от 4 до 7-8 лет с тяжелыми нарушениями речи (ОНР). К группе детей с тяжелыми нарушениями речи относятся дети с общим недоразвитием речи различного генеза (по клинико-педагогической классификации).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Программа содержит описание задач и содержание работы учителя-    логопеда, работающего в группах комбинированной направленности ДОУ, учитывает возрастные и психологические особенности дошкольников с ТНР (ОНР).  В программу включены тематическое планирование работы, примерный перечень игр, игровых и развивающих упражнений  в соответствии с ФГОС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571480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Направления коррекционно-развивающей работы с детьми с ограниченными возможностями здоровья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571480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571480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571472" y="655376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педагогического коллектива с семьями воспитанников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1571610"/>
            <a:ext cx="8143932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Цели и задачи партнерства с родителями (законными представителями)</a:t>
            </a:r>
            <a:endParaRPr lang="ru-RU" sz="23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Семья является институтом первичной социализации и образования, который оказывает большое влияние на развитие ребенка в младенческом, раннем и дошкольном возрасте. Поэтому педагогам, реализующим образовательные программы дошкольного образования, необходимо учитывать в своей работе такие факторы, как условия жизни в семье, состав семьи, ее ценности и традиции, а также уважать и признавать способности и достижения родителей (законных представителей) в деле воспитания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и развития их детей.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571480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571480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571472" y="840042"/>
            <a:ext cx="8001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1571610"/>
            <a:ext cx="81439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Тесное сотрудничество с семьей делает успешной работу ДОУ. Только в диалоге обе стороны могут узнать, как ребенок ведет себя в другой жизненной среде. Обмен информацией о ребенке является основой для воспитательного партнерства между родителями (законными представителями) и воспитателями, то есть для открытого, доверительного и интенсивного сотрудничества обеих сторон в общем деле образования и воспитания детей.</a:t>
            </a:r>
          </a:p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42910" y="500042"/>
            <a:ext cx="7572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с семьей в духе партнерства в деле образования и воспитания детей является предпосылкой для обеспечения их полноценного развития.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571480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571480"/>
            <a:ext cx="77867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571472" y="840042"/>
            <a:ext cx="8001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1500174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16" name="Picture 8" descr="C:\Users\Admin\Desktop\олимпионик\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3429000"/>
            <a:ext cx="3000375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1538" y="857232"/>
            <a:ext cx="67866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chemeClr val="tx2"/>
              </a:solidFill>
            </a:endParaRPr>
          </a:p>
          <a:p>
            <a:pPr algn="ctr"/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428604"/>
            <a:ext cx="828680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МБДОУ №9 является основным  нормативным документом, регламентирующим содержание и организацию образовательной деятельности  нашего учреждения и ориентирована на детей 3-7 лет.</a:t>
            </a:r>
            <a:b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Часть образовательной программы дошкольного образования, формируемая участниками образовательного процесса, представлена рядом программ, технологий и методик, позволяющих выполнять цели и задачи по воспитательно-образовательной деятельности учреждения в свете федерального государственного образовательного стандарта дошкольного образования.</a:t>
            </a:r>
            <a:br>
              <a:rPr lang="ru-RU" alt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2857496"/>
            <a:ext cx="69294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buFont typeface="Arial" charset="0"/>
              <a:buNone/>
            </a:pPr>
            <a:endParaRPr lang="ru-RU" sz="3200" b="1" i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заливка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00100" y="714356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chemeClr val="tx2"/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0" y="285728"/>
            <a:ext cx="8858280" cy="92869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Образовательная программа разработана с учетом: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tt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714489"/>
            <a:ext cx="850112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Примерной основной образовательной программой дошкольного                   образования «истоки», под ред.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Л.А.Парамоновой-Москва:ТЦ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Сфера, 2011г.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Комплексная образовательная программа дошкольного образования для детей с тяжелыми нарушениями речи (общим недоразвитием речи)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Н.В.Нищевой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2016 г.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Программа художественного воспитания, обучения и развития детей 2-7 лет «Цветные ладошки». И.А.Лыкова   - М.: Карапуз-дидактика, 2007 г.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Ррегиональная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образовательная программа дошкольного образования </a:t>
            </a:r>
            <a:r>
              <a:rPr lang="tt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Сөенеч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Радость познания.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Р.К.Шаехова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2016г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Парциальная программа «основы безопасности детей дошкольного возраста», Н.Н. Авдеева, О.Л.Князева,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Р.Б.Стеркина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2007 г.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заливка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928662" y="857232"/>
            <a:ext cx="735811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Char char="-"/>
            </a:pPr>
            <a:endParaRPr lang="ru-RU" b="1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</a:pPr>
            <a:endParaRPr lang="ru-RU" b="1" dirty="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ru-RU" b="1" dirty="0" smtClean="0">
              <a:solidFill>
                <a:schemeClr val="tx2"/>
              </a:solidFill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251520" y="548680"/>
            <a:ext cx="8243193" cy="648072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11200" b="1" i="1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03920" y="701080"/>
            <a:ext cx="8243193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Цель Программы: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позитивная социализация и всестороннее развитие ребенка младшего и старшего дошкольного возраста в адекватных его возрасту детских видах деятельности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1600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</a:rPr>
              <a:t>охраны и укрепления физического и психического здоровья детей, в том числе их эмоционального благополучия;</a:t>
            </a:r>
            <a:br>
              <a:rPr lang="ru-RU" sz="1600" dirty="0" smtClean="0">
                <a:solidFill>
                  <a:srgbClr val="0070C0"/>
                </a:solidFill>
                <a:latin typeface="Times New Roman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-  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</a:rPr>
              <a:t>обеспечения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  <a:br>
              <a:rPr lang="ru-RU" sz="1600" dirty="0" smtClean="0">
                <a:solidFill>
                  <a:srgbClr val="0070C0"/>
                </a:solidFill>
                <a:latin typeface="Times New Roman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-  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</a:rPr>
              <a:t>обеспечения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  <a:br>
              <a:rPr lang="ru-RU" sz="1600" dirty="0" smtClean="0">
                <a:solidFill>
                  <a:srgbClr val="0070C0"/>
                </a:solidFill>
                <a:latin typeface="Times New Roman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/>
              </a:rPr>
              <a:t>-  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  <a:br>
              <a:rPr lang="ru-RU" sz="1600" dirty="0" smtClean="0">
                <a:solidFill>
                  <a:srgbClr val="0070C0"/>
                </a:solidFill>
                <a:latin typeface="Times New Roman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/>
                <a:ea typeface="Times New Roman"/>
              </a:rPr>
              <a:t>-  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</a:rPr>
              <a:t>объединения обучения и воспитания в целостный образовательный процесс на основе духовно-нравственных и </a:t>
            </a:r>
            <a:r>
              <a:rPr lang="ru-RU" sz="1600" dirty="0" err="1" smtClean="0">
                <a:solidFill>
                  <a:srgbClr val="0070C0"/>
                </a:solidFill>
                <a:latin typeface="Times New Roman"/>
              </a:rPr>
              <a:t>социокультурных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</a:rPr>
              <a:t> ценностей и принятых в обществе правил и норм поведения в интересах человека, семьи, общества;</a:t>
            </a:r>
            <a:br>
              <a:rPr lang="ru-RU" sz="1600" dirty="0" smtClean="0">
                <a:solidFill>
                  <a:srgbClr val="0070C0"/>
                </a:solidFill>
                <a:latin typeface="Times New Roman"/>
              </a:rPr>
            </a:br>
            <a:endParaRPr kumimoji="0" lang="tt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596" y="357166"/>
            <a:ext cx="835824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-  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</a:rPr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 </a:t>
            </a:r>
            <a:br>
              <a:rPr lang="ru-RU" b="1" dirty="0" smtClean="0">
                <a:solidFill>
                  <a:srgbClr val="0070C0"/>
                </a:solidFill>
                <a:latin typeface="Times New Roman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-  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</a:rPr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  <a:br>
              <a:rPr lang="ru-RU" b="1" dirty="0" smtClean="0">
                <a:solidFill>
                  <a:srgbClr val="0070C0"/>
                </a:solidFill>
                <a:latin typeface="Times New Roman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-  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</a:rPr>
              <a:t>формирования </a:t>
            </a:r>
            <a:r>
              <a:rPr lang="ru-RU" b="1" dirty="0" err="1" smtClean="0">
                <a:solidFill>
                  <a:srgbClr val="0070C0"/>
                </a:solidFill>
                <a:latin typeface="Times New Roman"/>
              </a:rPr>
              <a:t>социокультурной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</a:rPr>
              <a:t> среды, соответствующей возрастным, индивидуальным, психологическим и физиологическим особенностям детей;</a:t>
            </a:r>
            <a:br>
              <a:rPr lang="ru-RU" b="1" dirty="0" smtClean="0">
                <a:solidFill>
                  <a:srgbClr val="0070C0"/>
                </a:solidFill>
                <a:latin typeface="Times New Roman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-  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</a:rPr>
              <a:t>обеспечения психолого-педагогической поддержки семьи и повышения компетентности родителей (законных представителей) в вопросах развития </a:t>
            </a:r>
            <a:br>
              <a:rPr lang="ru-RU" b="1" dirty="0" smtClean="0">
                <a:solidFill>
                  <a:srgbClr val="0070C0"/>
                </a:solidFill>
                <a:latin typeface="Times New Roman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/>
              </a:rPr>
              <a:t>и образования, охраны и укрепления здоровья детей.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вариативной части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создание национального культурного пространства, для всестороннего развития и обогащения посредством приобщения детей к истокам национальной культуры народов, населяющих Республику Татарстан;</a:t>
            </a:r>
            <a:b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создание языковой среды, обеспечивающей формирование у детей интереса к изучению двух государственных языков Республики Татарстан, развитие первоначальных умений и навыков практического владения татарским и русским языком в устной форме;</a:t>
            </a:r>
            <a:b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создание условий для формирования правильного звукопроизношения и закрепления его на словесном материале исходя из индивидуальных нарушений звуков детей. Развитие артикуляционной моторики, фонематических процессов, грамматического строя речи через коррекцию дефектов;</a:t>
            </a:r>
            <a:b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формировать эстетическое отношение к изобразительному искусству как отражению жизни во всем ее многообразии, к окружающей действительности в целом и к самому себе как части мироздания;</a:t>
            </a:r>
            <a:b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развивать навыки свободного общения с взрослыми и детьми в процессе освоения способов безопасного поведения, способов оказания самопомощи, помощи другому, правил поведения в стандартных опасных ситуациях.</a:t>
            </a:r>
            <a:b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835824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гармоничное физическое развитие;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интереса и ценностного отношения к занятиям физической культурой;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основ здорового образа жизни.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Оздоровительные: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охрана жизни и укрепление здоровья, обеспечение нормального функционирования всех органов и систем организм; 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всестороннее совершенствование физических качеств;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повышение работоспособности и закаливание.</a:t>
            </a:r>
          </a:p>
          <a:p>
            <a:pPr lvl="0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Образовательные: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двигательных умений и навыков;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овладение ребенком элементарными знаниями о своем организме, роли физических упражнений в его жизни, способах укрепления собственного здоровья.</a:t>
            </a:r>
          </a:p>
          <a:p>
            <a:pPr lvl="0"/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интереса и потребности в занятиях физическими упражнениями;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разностороннее  гармоничное развитие ребенка (не только физическое, но и умственное, нравственное, эстетическое, трудовое).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«Физическое развитие»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307695"/>
            <a:ext cx="807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 Социально-коммуникативное развитие</a:t>
            </a:r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Позитивная социализация детей дошкольного возраста, приобщение детей к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нормам, традициям семьи, общества и государства.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Усвоение норм и ценностей, принятых в обществе, включая моральные и нравственные ценности.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общения и взаимодействия ребёнка со взрослыми и сверстниками.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Становление самостоятельности, целенаправленности и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собственных действий.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социального и эмоционального интеллекта, эмоциональной отзывчивости, сопереживания.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уважительного отношения и чувства принадлежности к своей семье и к сообществу детей и взрослых в ДОУ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позитивных установок к различным видам труда и творчества. 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основ безопасного поведения в быту, социуме, природе.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готовности  к совместной деятельности со сверстниками.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862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7" name="Picture 2" descr="C:\Users\Admin\Desktop\заливка - коп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154"/>
            <a:ext cx="9144000" cy="693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286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142984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492361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«Речевое развитие</a:t>
            </a:r>
            <a:r>
              <a:rPr lang="tt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57161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Цель: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1571612"/>
            <a:ext cx="78581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устной речи и навыков речевого общения с окружающими на основе овладения литературным языком своего народа.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Овладение речью как средством общения и культуры.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Обогащение активного словаря.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связной, грамматически правильной диалоговой и монологической речи.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речевого творчества.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Знакомство с книжной культурой, детской литературой, понимание на слух текстов различных жанров детской литературы.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звуковой аналитико-синтетической активности как предпосылки обучения грамоте.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звуковой и интонационной культуры речи, фонематического слуха.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1037</Words>
  <Application>Microsoft Office PowerPoint</Application>
  <PresentationFormat>Экран (4:3)</PresentationFormat>
  <Paragraphs>122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64</cp:revision>
  <dcterms:created xsi:type="dcterms:W3CDTF">2019-02-01T08:44:15Z</dcterms:created>
  <dcterms:modified xsi:type="dcterms:W3CDTF">2008-12-31T21:03:44Z</dcterms:modified>
</cp:coreProperties>
</file>